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1"/>
  </p:notesMasterIdLst>
  <p:sldIdLst>
    <p:sldId id="256" r:id="rId3"/>
    <p:sldId id="607" r:id="rId4"/>
    <p:sldId id="606" r:id="rId5"/>
    <p:sldId id="605" r:id="rId6"/>
    <p:sldId id="641" r:id="rId7"/>
    <p:sldId id="611" r:id="rId8"/>
    <p:sldId id="624" r:id="rId9"/>
    <p:sldId id="625" r:id="rId10"/>
    <p:sldId id="628" r:id="rId11"/>
    <p:sldId id="626" r:id="rId12"/>
    <p:sldId id="627" r:id="rId13"/>
    <p:sldId id="629" r:id="rId14"/>
    <p:sldId id="632" r:id="rId15"/>
    <p:sldId id="630" r:id="rId16"/>
    <p:sldId id="631" r:id="rId17"/>
    <p:sldId id="609" r:id="rId18"/>
    <p:sldId id="608" r:id="rId19"/>
    <p:sldId id="614" r:id="rId20"/>
    <p:sldId id="633" r:id="rId21"/>
    <p:sldId id="636" r:id="rId22"/>
    <p:sldId id="638" r:id="rId23"/>
    <p:sldId id="637" r:id="rId24"/>
    <p:sldId id="640" r:id="rId25"/>
    <p:sldId id="639" r:id="rId26"/>
    <p:sldId id="613" r:id="rId27"/>
    <p:sldId id="612" r:id="rId28"/>
    <p:sldId id="617" r:id="rId29"/>
    <p:sldId id="642" r:id="rId30"/>
    <p:sldId id="643" r:id="rId31"/>
    <p:sldId id="644" r:id="rId32"/>
    <p:sldId id="645" r:id="rId33"/>
    <p:sldId id="646" r:id="rId34"/>
    <p:sldId id="649" r:id="rId35"/>
    <p:sldId id="647" r:id="rId36"/>
    <p:sldId id="648" r:id="rId37"/>
    <p:sldId id="650" r:id="rId38"/>
    <p:sldId id="652" r:id="rId39"/>
    <p:sldId id="653" r:id="rId40"/>
    <p:sldId id="655" r:id="rId41"/>
    <p:sldId id="656" r:id="rId42"/>
    <p:sldId id="657" r:id="rId43"/>
    <p:sldId id="616" r:id="rId44"/>
    <p:sldId id="651" r:id="rId45"/>
    <p:sldId id="615" r:id="rId46"/>
    <p:sldId id="620" r:id="rId47"/>
    <p:sldId id="658" r:id="rId48"/>
    <p:sldId id="659" r:id="rId49"/>
    <p:sldId id="660" r:id="rId50"/>
    <p:sldId id="661" r:id="rId51"/>
    <p:sldId id="662" r:id="rId52"/>
    <p:sldId id="663" r:id="rId53"/>
    <p:sldId id="664" r:id="rId54"/>
    <p:sldId id="619" r:id="rId55"/>
    <p:sldId id="618" r:id="rId56"/>
    <p:sldId id="623" r:id="rId57"/>
    <p:sldId id="665" r:id="rId58"/>
    <p:sldId id="668" r:id="rId59"/>
    <p:sldId id="666" r:id="rId60"/>
    <p:sldId id="667" r:id="rId61"/>
    <p:sldId id="669" r:id="rId62"/>
    <p:sldId id="670" r:id="rId63"/>
    <p:sldId id="671" r:id="rId64"/>
    <p:sldId id="622" r:id="rId65"/>
    <p:sldId id="621" r:id="rId66"/>
    <p:sldId id="672" r:id="rId67"/>
    <p:sldId id="681" r:id="rId68"/>
    <p:sldId id="684" r:id="rId69"/>
    <p:sldId id="676" r:id="rId70"/>
    <p:sldId id="678" r:id="rId71"/>
    <p:sldId id="679" r:id="rId72"/>
    <p:sldId id="680" r:id="rId73"/>
    <p:sldId id="682" r:id="rId74"/>
    <p:sldId id="685" r:id="rId75"/>
    <p:sldId id="683" r:id="rId76"/>
    <p:sldId id="686" r:id="rId77"/>
    <p:sldId id="687" r:id="rId78"/>
    <p:sldId id="674" r:id="rId79"/>
    <p:sldId id="673" r:id="rId8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B1EAA-C901-4522-A75F-8FEDA086C90A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D3208-1441-46FB-9344-D21D8D62A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6325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514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457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836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996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838504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736768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203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488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452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150741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5255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914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26006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575367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8402899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5161489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562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122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27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Então precisamos falar sobre acessos, quando falamos sobre isso estamos falando de alguns recursos e um dos primeiros é usuários. Como que funciona na AWS se eu tivesse uma empresa com 100 colaboradores que precisam acessar os recursos e fazer diversas tarefas diferentes ?</a:t>
            </a:r>
          </a:p>
        </p:txBody>
      </p:sp>
    </p:spTree>
    <p:extLst>
      <p:ext uri="{BB962C8B-B14F-4D97-AF65-F5344CB8AC3E}">
        <p14:creationId xmlns:p14="http://schemas.microsoft.com/office/powerpoint/2010/main" val="38598295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Seja para o que for, sempre precisamos de uma conta. Nós não entramos nesse detalhe ainda mas aqui agora </a:t>
            </a:r>
            <a:r>
              <a:rPr lang="pt-BR" err="1"/>
              <a:t>vc</a:t>
            </a:r>
            <a:r>
              <a:rPr lang="pt-BR"/>
              <a:t> precisa compreender. Qualquer coisa que </a:t>
            </a:r>
            <a:r>
              <a:rPr lang="pt-BR" err="1"/>
              <a:t>vc</a:t>
            </a:r>
            <a:r>
              <a:rPr lang="pt-BR"/>
              <a:t> vá fazer na AWS precisa de um usuário e permissões para realizar determinada tarefa.</a:t>
            </a:r>
          </a:p>
        </p:txBody>
      </p:sp>
    </p:spTree>
    <p:extLst>
      <p:ext uri="{BB962C8B-B14F-4D97-AF65-F5344CB8AC3E}">
        <p14:creationId xmlns:p14="http://schemas.microsoft.com/office/powerpoint/2010/main" val="1134905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aí que entra o IAM, ou "AWS </a:t>
            </a:r>
            <a:r>
              <a:rPr lang="pt-BR" err="1"/>
              <a:t>identity</a:t>
            </a:r>
            <a:r>
              <a:rPr lang="pt-BR"/>
              <a:t> </a:t>
            </a:r>
            <a:r>
              <a:rPr lang="pt-BR" err="1"/>
              <a:t>access</a:t>
            </a:r>
            <a:r>
              <a:rPr lang="pt-BR"/>
              <a:t> management", um serviço AWS para gerenciar quem pode fazer o quê, e "o quê" inclui recursos, serviços, APIs, etc.</a:t>
            </a:r>
          </a:p>
        </p:txBody>
      </p:sp>
    </p:spTree>
    <p:extLst>
      <p:ext uri="{BB962C8B-B14F-4D97-AF65-F5344CB8AC3E}">
        <p14:creationId xmlns:p14="http://schemas.microsoft.com/office/powerpoint/2010/main" val="521765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8902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O IAM é e faz</a:t>
            </a:r>
          </a:p>
        </p:txBody>
      </p:sp>
    </p:spTree>
    <p:extLst>
      <p:ext uri="{BB962C8B-B14F-4D97-AF65-F5344CB8AC3E}">
        <p14:creationId xmlns:p14="http://schemas.microsoft.com/office/powerpoint/2010/main" val="34852049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Os recursos</a:t>
            </a:r>
          </a:p>
        </p:txBody>
      </p:sp>
    </p:spTree>
    <p:extLst>
      <p:ext uri="{BB962C8B-B14F-4D97-AF65-F5344CB8AC3E}">
        <p14:creationId xmlns:p14="http://schemas.microsoft.com/office/powerpoint/2010/main" val="13050556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Falar sobre os itens</a:t>
            </a:r>
            <a:endParaRPr lang="en-US"/>
          </a:p>
          <a:p>
            <a:pPr marL="0" indent="0">
              <a:buNone/>
            </a:pPr>
            <a:r>
              <a:rPr lang="pt-BR"/>
              <a:t>Explicar sobre conceito do privilégio mínimo: Você precisa explicitamente permitir uma ação, por padrão não tem acesso.</a:t>
            </a:r>
          </a:p>
        </p:txBody>
      </p:sp>
    </p:spTree>
    <p:extLst>
      <p:ext uri="{BB962C8B-B14F-4D97-AF65-F5344CB8AC3E}">
        <p14:creationId xmlns:p14="http://schemas.microsoft.com/office/powerpoint/2010/main" val="31606017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0294931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9058436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9953483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6496301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8347061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0368903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984428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1453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8625612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954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9331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6990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3411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5650738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2953882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510216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768034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542307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2719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7712158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714831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1437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0098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2659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4711791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8101363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775206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7642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210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0182911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9225056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8363496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5547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1263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003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6610209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1047912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6221564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014581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9543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6321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2003577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13271193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8385959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66379370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2692245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7549803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35847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593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822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58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D4527-C643-0DAA-0AC6-4DB483992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90E81B-111B-774C-8861-2904B5047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0E2384-F5F3-71EE-883A-20E61E6F0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8E067E-1F01-32C2-058A-0708E1262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0D70D5-B9D8-670A-8CB1-BABA83284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4156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7B13F2-B663-FB29-DADF-9BCE8B7B8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3ED19DE-DCF9-CBCA-A969-B0EA9AE319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EBA68F-6741-53FD-86E4-A43FCDD41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0457A4-6C27-49BC-FD67-3DD7716E7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7864D3-007B-5531-3886-A626F963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418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03E286-EAE2-20D1-776F-3A532F0BC3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B9E56CA-C6BF-ED07-938A-5C836D9DFB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CC1497-7DE8-71A5-6489-B755C1B70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6FD7E3-B333-AB84-4953-503BFAA44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91F5E2-D33C-667F-D671-8D2CB7095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7558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7408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71652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4065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16732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0834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230634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19658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8482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A24B0-7268-2BF9-E91A-C8B6B2315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C8AE3D-59B4-3137-7018-90749540B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D00B95-E295-136E-C4AD-5E2C9B8FD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20ABD4-AA7B-2058-F3F3-987FC30EE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977E8B-F464-E6D1-00A7-62546CA3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9307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37955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07054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82691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683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5FB9DA-A87A-5B20-7308-AC088A77D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BF1356-4767-2465-FCC4-1B717C6DA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4B6DCF-E6B7-8723-51DD-568B1F126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DC8978-7450-FA3E-104A-ED56F1360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C04473-64A1-057F-E983-B3F6C70C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149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1E0819-7423-C780-5E0D-89367CFFF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EDB415-29D1-B958-1D79-A21CF32532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78A5668-98A4-306A-9580-95D50CD30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905A5B0-19FC-0A65-D7BE-5F9FDBB9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CA1EE61-1C9E-6084-6CAD-2D6E15B1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FF0C958-9EE7-7375-0785-850E6C231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555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497CB2-A8CA-DC2A-706F-D88B152C6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350307-D202-D361-7A84-141E17D25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93D64E5-215D-C1CE-86BB-B0B9048D5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BE3D5D1-3BBC-3752-5436-8100A357A2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833E4A2-8854-38AD-7ADB-1F4299EE0C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A847410-944D-F9C6-FE15-6A2A6A3C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CA294E8-99A7-CD6C-35C5-212963150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D5B13F8-C3F5-D708-44C8-295AA53FE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379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DA350-1D70-B227-605F-547D2D7E3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3F41E4B-C8E2-3633-A454-FD752A1B5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82DE02F-BF4E-4BEF-9405-6FEDBBA1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D74F9F8-DD0E-1F99-8923-D2AB52FD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004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DBC5276-5FAA-A8D3-5F42-709CC35A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6E4F11B-66A3-3450-2109-78DB9E5A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F07C3A6-E447-A263-C257-4DD0F548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19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A7205-06D8-00A7-60B9-70F341BBF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644729-A721-C9FB-B0F5-333F95E71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B7B522-2F11-5CA8-1DF6-D90C55778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989430B-9134-E5B5-3AAD-E96ACEEE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C1F6E1B-75DE-713E-F28E-A19F9CA86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B1748E-926B-C013-A27D-99A3EE93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6491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95533-EEBC-9405-FB23-BB6AAF8A6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43B6CB7-3144-3DC6-A34B-DA6671026D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CEF2747-42AA-A820-F344-014FF96732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691A91-ABF2-3848-9B8C-F26108848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DA2607E-E3AC-E11E-C133-53E0BEBFF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F357A4-A55F-4CD1-9CC8-462A2529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87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483EACC-EC6E-794D-64BC-FA09DF7FA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8DE3CD-F201-328D-423F-1592CC451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EC3DC1-743E-C29D-F4D6-568944DE2D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6F3FB-AB31-40FF-AEA1-9EF86366B55B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2382AD-0B7C-B31B-8590-241DF7373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27A660-2005-4F50-EBBD-E26117062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A0F79-6D5F-449B-B64D-02AA28E5A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8840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836567" y="159983"/>
            <a:ext cx="1135367" cy="4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08136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695C51-6D1C-75E1-0313-E5EE9FC5AE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A760C3D-26C2-0CA7-3788-D93F51EB4B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3400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Analogia</a:t>
            </a:r>
            <a:endParaRPr lang="en-US" sz="5333" b="1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Arial"/>
            </a:endParaRPr>
          </a:p>
        </p:txBody>
      </p:sp>
      <p:pic>
        <p:nvPicPr>
          <p:cNvPr id="4" name="Imagem 4" descr="Prédio em construção&#10;&#10;Descrição gerada automaticamente">
            <a:extLst>
              <a:ext uri="{FF2B5EF4-FFF2-40B4-BE49-F238E27FC236}">
                <a16:creationId xmlns:a16="http://schemas.microsoft.com/office/drawing/2014/main" id="{613D22A5-38F1-826A-0DE4-0FB35DD12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237" y="1974615"/>
            <a:ext cx="5887155" cy="393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53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Analogia</a:t>
            </a:r>
            <a:endParaRPr lang="en-US" sz="5333" b="1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Arial"/>
            </a:endParaRPr>
          </a:p>
        </p:txBody>
      </p:sp>
      <p:pic>
        <p:nvPicPr>
          <p:cNvPr id="6" name="Imagem 6" descr="Vista de uma cidade com prédios altos ao fundo&#10;&#10;Descrição gerada automaticamente">
            <a:extLst>
              <a:ext uri="{FF2B5EF4-FFF2-40B4-BE49-F238E27FC236}">
                <a16:creationId xmlns:a16="http://schemas.microsoft.com/office/drawing/2014/main" id="{D3773F5B-9953-8CCF-CDAC-A7DB43A00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179" y="930393"/>
            <a:ext cx="2743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2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responsabilidade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compartilhada</a:t>
            </a:r>
            <a:endParaRPr lang="en-US" sz="5333" b="1" kern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Arial"/>
            </a:endParaRPr>
          </a:p>
        </p:txBody>
      </p:sp>
      <p:pic>
        <p:nvPicPr>
          <p:cNvPr id="2" name="Imagem 2" descr="Tabela, Linha do tempo&#10;&#10;Descrição gerada automaticamente">
            <a:extLst>
              <a:ext uri="{FF2B5EF4-FFF2-40B4-BE49-F238E27FC236}">
                <a16:creationId xmlns:a16="http://schemas.microsoft.com/office/drawing/2014/main" id="{9C685969-C42B-A49A-75B3-3293DBADA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236" y="2681313"/>
            <a:ext cx="8511821" cy="3216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394F17A-9D09-AA2D-5A43-2D2BE4C025D1}"/>
              </a:ext>
            </a:extLst>
          </p:cNvPr>
          <p:cNvSpPr txBox="1"/>
          <p:nvPr/>
        </p:nvSpPr>
        <p:spPr>
          <a:xfrm>
            <a:off x="105832" y="3005668"/>
            <a:ext cx="2892776" cy="4513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133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"Segurança na nuvem"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DB52C31-02E0-57E3-09E5-32C820480779}"/>
              </a:ext>
            </a:extLst>
          </p:cNvPr>
          <p:cNvSpPr txBox="1"/>
          <p:nvPr/>
        </p:nvSpPr>
        <p:spPr>
          <a:xfrm>
            <a:off x="105834" y="4774260"/>
            <a:ext cx="2817517" cy="4513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133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"Segurança da nuvem"</a:t>
            </a:r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98C386B5-BE84-64AD-EB4D-BB0E1C7DEDEB}"/>
              </a:ext>
            </a:extLst>
          </p:cNvPr>
          <p:cNvSpPr/>
          <p:nvPr/>
        </p:nvSpPr>
        <p:spPr>
          <a:xfrm>
            <a:off x="952500" y="5221111"/>
            <a:ext cx="1298221" cy="507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pt-BR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EE380F0E-0D35-11B8-4519-69F4084F0538}"/>
              </a:ext>
            </a:extLst>
          </p:cNvPr>
          <p:cNvSpPr/>
          <p:nvPr/>
        </p:nvSpPr>
        <p:spPr>
          <a:xfrm>
            <a:off x="952500" y="3433703"/>
            <a:ext cx="1298221" cy="507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pt-BR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0469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</a:t>
            </a:r>
            <a:endParaRPr lang="en-US" sz="5333" b="1" kern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Arial"/>
            </a:endParaRP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4A2F99DC-9613-09E2-8CE6-84C6653E5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829" y="1835438"/>
            <a:ext cx="8041451" cy="416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55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Segurança da nuvem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Responsável: AWS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Segurança física dos data centers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Infraestrutura de hardware e software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Infraestrutura de rede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Infraestrutura de virtualização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578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Segurança na nuvem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Responsável: Cliente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Controle total sobre o conteúdo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Controle de acesso e permissões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Patches de segurança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Muda conforme o serviço utilizado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8594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https://aws.amazon.com/pt/compliance/shared-responsibility-model/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https://www.youtube.com/watch?v=Hg_N2SpJYqM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68778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9207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Criptografia</a:t>
            </a:r>
            <a:endParaRPr lang="en-US" sz="5333" b="1" kern="0" err="1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5299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O que é Criptografia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405773" y="3030906"/>
            <a:ext cx="6600164" cy="1575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spcBef>
                <a:spcPts val="2400"/>
              </a:spcBef>
              <a:buClr>
                <a:srgbClr val="000000"/>
              </a:buClr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Criptografia é a prática de proteger informações por meio do uso de algoritmos codificados, </a:t>
            </a:r>
            <a:r>
              <a:rPr lang="pt-BR" sz="2667" i="1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hashes</a:t>
            </a:r>
            <a:r>
              <a:rPr lang="pt-BR" sz="2667" i="1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</a:t>
            </a: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e assinaturas.</a:t>
            </a: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E9F152BA-3B94-779A-6062-40FE1F488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001" y="3066517"/>
            <a:ext cx="3603939" cy="151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98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3200" kern="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Willyan</a:t>
            </a:r>
            <a:r>
              <a:rPr lang="en-US" sz="3200" kern="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 Guimarães - @willyancaetanodev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754031" y="2004233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Segurança na nuvem com AWS</a:t>
            </a:r>
            <a:endParaRPr lang="pt-BR" sz="5333" b="1" kern="0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3628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Informações que queremos proteger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Repouso: Dados em um volume EBS, em </a:t>
            </a:r>
            <a:r>
              <a:rPr lang="pt-BR" sz="2667" i="1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buckets</a:t>
            </a:r>
            <a:r>
              <a:rPr lang="pt-BR" sz="2667" i="1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</a:t>
            </a: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S3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Trânsito: Dados que estão sendo enviados de uma origem para um destino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2976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Key Management Service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KMS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Gerenciado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Gestão e controle de chaves criptográficas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Controle de acesso e autorização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3B8954A0-3C8D-1467-BE0B-604735004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058" y="2594415"/>
            <a:ext cx="2906333" cy="265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61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601147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Criptografia em repouso com KMS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335CAFB8-56AC-4D1C-3883-7D4BCD29B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2524553"/>
            <a:ext cx="9732135" cy="37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26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601147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Criptografia em repouso com KMS</a:t>
            </a: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9FD42795-CC82-1F2C-F08D-B2A9D2D31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861" y="2427962"/>
            <a:ext cx="9528219" cy="366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99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375767" y="1110353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Criptografia em trânsito com KMS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D12B4B9D-C16E-E82C-4D72-71A7BCB9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71" y="2622213"/>
            <a:ext cx="10504867" cy="341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88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https://aws.amazon.com/pt/what-is/cryptography/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https://aws.amazon.com/pt/kms/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https://aws.amazon.com/pt/kms/features/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27276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8059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Gerenciamento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 de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acessos</a:t>
            </a:r>
            <a:endParaRPr lang="en-US" sz="5333" b="1" kern="0" err="1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5066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375767" y="1110353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Precisamos falar sobre acessos</a:t>
            </a: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B09B528F-CF87-FE23-4A60-888B2F3A0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10" y="2747119"/>
            <a:ext cx="2464469" cy="246446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BD489C6-6B08-0424-25D8-BDCAE8C33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722" y="3202680"/>
            <a:ext cx="1865541" cy="185551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FCCCF1F-F53B-A73D-4C63-DC02F9208376}"/>
              </a:ext>
            </a:extLst>
          </p:cNvPr>
          <p:cNvSpPr/>
          <p:nvPr/>
        </p:nvSpPr>
        <p:spPr>
          <a:xfrm>
            <a:off x="3586541" y="3428539"/>
            <a:ext cx="1156137" cy="15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1DACB7EE-3C99-8285-ABC5-128F16F31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8332" y="2948428"/>
            <a:ext cx="3657600" cy="226456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A83444F-80CD-0DAA-2F27-EA2DAD8F450F}"/>
              </a:ext>
            </a:extLst>
          </p:cNvPr>
          <p:cNvSpPr/>
          <p:nvPr/>
        </p:nvSpPr>
        <p:spPr>
          <a:xfrm>
            <a:off x="7276224" y="3458617"/>
            <a:ext cx="1156137" cy="15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7721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É necessário entender que</a:t>
            </a:r>
          </a:p>
        </p:txBody>
      </p:sp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706CC092-EE52-F04B-0541-376296BCD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856" y="2800121"/>
            <a:ext cx="6819461" cy="240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1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754033" y="2476967"/>
            <a:ext cx="10689200" cy="2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01597" lvl="1" algn="just" defTabSz="1219170">
              <a:buClr>
                <a:srgbClr val="000000"/>
              </a:buClr>
              <a:defRPr/>
            </a:pPr>
            <a:r>
              <a:rPr lang="pt-BR" sz="3200" kern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 e discutir os conceitos relativos a segurança na nuvem com AWS bem como também falar sobre os principais serviços e recursos relacionados.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Geral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19947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375767" y="1110353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Identity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and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Access Management</a:t>
            </a:r>
            <a:endParaRPr lang="en-US" sz="5333" b="1" kern="0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1458770-A5F2-B023-86A6-1EAE791DA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73" y="2575030"/>
            <a:ext cx="8961520" cy="385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64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IAM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,Sans-Serif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Serviço disponibilizado gratuitamente</a:t>
            </a:r>
            <a:endParaRPr lang="en-US" sz="26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Gerenciamento de acessos e identidades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6036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Recursos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Criação de Usuários, grupos, políticas e roles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Ativação de MFA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Definir políticas de senha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Suporte a federação</a:t>
            </a:r>
          </a:p>
        </p:txBody>
      </p:sp>
    </p:spTree>
    <p:extLst>
      <p:ext uri="{BB962C8B-B14F-4D97-AF65-F5344CB8AC3E}">
        <p14:creationId xmlns:p14="http://schemas.microsoft.com/office/powerpoint/2010/main" val="756204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Usuários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04404" y="2516458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Representa uma identidade criada na AWS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Pode ser uma pessoa ou aplicação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Composto por nomes e credenciais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Conceito do privilégio mínimo</a:t>
            </a:r>
          </a:p>
        </p:txBody>
      </p:sp>
    </p:spTree>
    <p:extLst>
      <p:ext uri="{BB962C8B-B14F-4D97-AF65-F5344CB8AC3E}">
        <p14:creationId xmlns:p14="http://schemas.microsoft.com/office/powerpoint/2010/main" val="2587403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Tudo começa com usuário root</a:t>
            </a:r>
          </a:p>
        </p:txBody>
      </p:sp>
      <p:pic>
        <p:nvPicPr>
          <p:cNvPr id="2" name="Picture 2" descr="Shape, arrow&#10;&#10;Description automatically generated">
            <a:extLst>
              <a:ext uri="{FF2B5EF4-FFF2-40B4-BE49-F238E27FC236}">
                <a16:creationId xmlns:a16="http://schemas.microsoft.com/office/drawing/2014/main" id="{62B0A888-5307-E63B-3C6C-7B1773876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779" y="2668666"/>
            <a:ext cx="9512968" cy="250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92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Recomendações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Não utilize o usuário root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MFA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71F3684-CACE-0284-A8E1-95FC96BA7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463" y="2696944"/>
            <a:ext cx="3657600" cy="206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98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Grupos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6AE355EC-D652-200F-FF75-BACDB51D4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463" y="990027"/>
            <a:ext cx="3657600" cy="4757631"/>
          </a:xfrm>
          <a:prstGeom prst="rect">
            <a:avLst/>
          </a:prstGeom>
        </p:spPr>
      </p:pic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F44EF5A9-50E4-87B8-F3EF-85D4442B92C5}"/>
              </a:ext>
            </a:extLst>
          </p:cNvPr>
          <p:cNvSpPr txBox="1"/>
          <p:nvPr/>
        </p:nvSpPr>
        <p:spPr>
          <a:xfrm>
            <a:off x="974589" y="2335985"/>
            <a:ext cx="4538836" cy="365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Conjunto de usuários IAM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Permite especificar várias permissões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Um usuário pode pertencer a vários grupos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Não podem ser aninhados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8383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Políticas IAM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Criadas e anexadas as identidades IAM ou a recursos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É um objeto que define as permissões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São armazenadas na AWS como documentos JSON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Alto nível de granularidade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5843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Exemplo</a:t>
            </a: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01C9938A-AEC3-FDD2-1207-20354415F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07" y="2267933"/>
            <a:ext cx="7387388" cy="287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20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Roles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84616" y="2005117"/>
            <a:ext cx="6804785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Pode ser entendido como uma função, "um chapéu"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Identidade IAM com permissões específicas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Semelhante ao usuário, porém é uma identidade que pode ser assumida por vários usuários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Usuários, aplicativos ou serviços podem utilizar roles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pic>
        <p:nvPicPr>
          <p:cNvPr id="3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B76BE7DA-D39F-EB47-4B9F-29D9AE1C5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120" y="3319850"/>
            <a:ext cx="3657600" cy="21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59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754033" y="848733"/>
            <a:ext cx="98804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5333" kern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904739" y="2468973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3733" b="1" kern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945284" y="254516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defRPr/>
            </a:pP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O </a:t>
            </a:r>
            <a:r>
              <a:rPr lang="en-US" sz="3200" kern="0" err="1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modelo</a:t>
            </a: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 de </a:t>
            </a:r>
            <a:r>
              <a:rPr lang="en-US" sz="3200" kern="0" err="1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responsabilidade</a:t>
            </a: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 </a:t>
            </a:r>
            <a:r>
              <a:rPr lang="en-US" sz="3200" kern="0" err="1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compartilhada</a:t>
            </a:r>
            <a:endParaRPr lang="pt-BR" sz="1867" kern="0" err="1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904739" y="3744957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2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999279" y="5088213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buSzPts val="2400"/>
              <a:defRPr/>
            </a:pP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Arial"/>
              </a:rPr>
              <a:t>Gerenciamento</a:t>
            </a:r>
            <a:r>
              <a:rPr lang="en-US" sz="3200" kern="0">
                <a:solidFill>
                  <a:srgbClr val="040A24"/>
                </a:solidFill>
                <a:latin typeface="Calibri"/>
                <a:ea typeface="Calibri"/>
                <a:cs typeface="Calibri"/>
                <a:sym typeface="Arial"/>
              </a:rPr>
              <a:t> de </a:t>
            </a: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Arial"/>
              </a:rPr>
              <a:t>acessos</a:t>
            </a: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904739" y="5020941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3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999279" y="381989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defRPr/>
            </a:pPr>
            <a:endParaRPr lang="en-US" sz="3200" kern="0">
              <a:solidFill>
                <a:srgbClr val="040A24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3001728" y="3749315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buSzPts val="2400"/>
              <a:defRPr/>
            </a:pPr>
            <a:r>
              <a:rPr lang="en-US" sz="3200" kern="0" err="1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Criptografia</a:t>
            </a:r>
          </a:p>
        </p:txBody>
      </p:sp>
    </p:spTree>
    <p:extLst>
      <p:ext uri="{BB962C8B-B14F-4D97-AF65-F5344CB8AC3E}">
        <p14:creationId xmlns:p14="http://schemas.microsoft.com/office/powerpoint/2010/main" val="3934694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Exemplo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C9439818-99F4-99FE-0E91-3B30598D6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95" y="2177897"/>
            <a:ext cx="7076573" cy="337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682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Exemplo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26D186A-5DFD-5049-FD7C-88BD5157C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831" y="1048714"/>
            <a:ext cx="6876047" cy="533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15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Página</a:t>
            </a: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do </a:t>
            </a:r>
            <a:r>
              <a:rPr lang="en-US" sz="2667" b="1" u="sng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produto</a:t>
            </a: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- https://aws.amazon.com/pt/iam/</a:t>
            </a:r>
            <a:endParaRPr lang="pt-BR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https://docs.aws.amazon.com/pt_br/IAM/latest/UserGuide/id_root-user.html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https://docs.aws.amazon.com/pt_br/IAM/latest/UserGuide/id_users.html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Como </a:t>
            </a:r>
            <a:r>
              <a:rPr lang="en-US" sz="2667" b="1" u="sng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funciona</a:t>
            </a: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o IAM - https://www.youtube.com/watch?v=m9O8FwYnduA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61488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https://docs.aws.amazon.com/pt_br/IAM/latest/UserGuide/id_groups.html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https://docs.aws.amazon.com/pt_br/IAM/latest/UserGuide/access_policies.html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https://docs.aws.amazon.com/pt_br/IAM/latest/UserGuide/id_roles.html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45344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8058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AWS Organizations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6580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Tudo começa com uma conta AWS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Imagem 5" descr="Forma, Seta&#10;&#10;Descrição gerada automaticamente">
            <a:extLst>
              <a:ext uri="{FF2B5EF4-FFF2-40B4-BE49-F238E27FC236}">
                <a16:creationId xmlns:a16="http://schemas.microsoft.com/office/drawing/2014/main" id="{C13EE84C-01DC-F9B6-ECD7-98712FDE5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863" y="2769921"/>
            <a:ext cx="6598275" cy="21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762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665541" y="455677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Mais e mais usuários</a:t>
            </a:r>
          </a:p>
        </p:txBody>
      </p:sp>
      <p:pic>
        <p:nvPicPr>
          <p:cNvPr id="2" name="Imagem 2" descr="Diagrama, Esquemático&#10;&#10;Descrição gerada automaticamente">
            <a:extLst>
              <a:ext uri="{FF2B5EF4-FFF2-40B4-BE49-F238E27FC236}">
                <a16:creationId xmlns:a16="http://schemas.microsoft.com/office/drawing/2014/main" id="{ACCEDCF8-16B4-C4E1-170B-AFE0836EE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835" y="1210624"/>
            <a:ext cx="5965063" cy="560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27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Problemas que podem surgir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Dificuldade em gerenciar custos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Soft e hard </a:t>
            </a:r>
            <a:r>
              <a:rPr lang="pt-BR" sz="2667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limits</a:t>
            </a: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na AWS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5407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665541" y="455677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Separando contas</a:t>
            </a:r>
          </a:p>
        </p:txBody>
      </p:sp>
      <p:pic>
        <p:nvPicPr>
          <p:cNvPr id="5" name="Imagem 5" descr="Diagrama, Esquemático&#10;&#10;Descrição gerada automaticamente">
            <a:extLst>
              <a:ext uri="{FF2B5EF4-FFF2-40B4-BE49-F238E27FC236}">
                <a16:creationId xmlns:a16="http://schemas.microsoft.com/office/drawing/2014/main" id="{C9FD3BF9-5D33-9CE8-3E22-EBC843E80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341" y="1309111"/>
            <a:ext cx="8970135" cy="546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49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754033" y="848733"/>
            <a:ext cx="98804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5333" kern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904739" y="2468973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4</a:t>
            </a:r>
            <a:endParaRPr sz="3733" b="1" kern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945284" y="254516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defRPr/>
            </a:pP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AWS Organizations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904739" y="3744957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5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999279" y="381989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defRPr/>
            </a:pPr>
            <a:endParaRPr lang="en-US" sz="3200" kern="0">
              <a:solidFill>
                <a:srgbClr val="040A24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3001728" y="3749315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defRPr/>
            </a:pPr>
            <a:r>
              <a:rPr lang="en-US" sz="3200" kern="0" err="1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Conformidade</a:t>
            </a: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 e </a:t>
            </a:r>
            <a:r>
              <a:rPr lang="en-US" sz="3200" kern="0" err="1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suporte</a:t>
            </a:r>
            <a:endParaRPr lang="en-US" sz="1867" kern="0" err="1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85;p17">
            <a:extLst>
              <a:ext uri="{FF2B5EF4-FFF2-40B4-BE49-F238E27FC236}">
                <a16:creationId xmlns:a16="http://schemas.microsoft.com/office/drawing/2014/main" id="{695544FE-9BEF-9BEA-F6F7-F614790F27DB}"/>
              </a:ext>
            </a:extLst>
          </p:cNvPr>
          <p:cNvSpPr txBox="1"/>
          <p:nvPr/>
        </p:nvSpPr>
        <p:spPr>
          <a:xfrm>
            <a:off x="922255" y="5076267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6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7" name="Google Shape;184;p17">
            <a:extLst>
              <a:ext uri="{FF2B5EF4-FFF2-40B4-BE49-F238E27FC236}">
                <a16:creationId xmlns:a16="http://schemas.microsoft.com/office/drawing/2014/main" id="{61918AD3-FAB8-FF43-DC65-FAC96B0CEC1C}"/>
              </a:ext>
            </a:extLst>
          </p:cNvPr>
          <p:cNvSpPr/>
          <p:nvPr/>
        </p:nvSpPr>
        <p:spPr>
          <a:xfrm>
            <a:off x="3019244" y="5080624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buSzPts val="2400"/>
              <a:defRPr/>
            </a:pP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Serviços </a:t>
            </a:r>
            <a:r>
              <a:rPr lang="en-US" sz="3200" kern="0" err="1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adicionais</a:t>
            </a:r>
          </a:p>
        </p:txBody>
      </p:sp>
    </p:spTree>
    <p:extLst>
      <p:ext uri="{BB962C8B-B14F-4D97-AF65-F5344CB8AC3E}">
        <p14:creationId xmlns:p14="http://schemas.microsoft.com/office/powerpoint/2010/main" val="31557274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Tá quase legal!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Dificuldade em gerenciar custos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strike="sngStrike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Soft e hard </a:t>
            </a:r>
            <a:r>
              <a:rPr lang="pt-BR" sz="2667" strike="sngStrike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limits</a:t>
            </a:r>
            <a:r>
              <a:rPr lang="pt-BR" sz="2667" strike="sngStrike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na AWS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90828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665541" y="337621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Organizations</a:t>
            </a:r>
          </a:p>
        </p:txBody>
      </p:sp>
      <p:pic>
        <p:nvPicPr>
          <p:cNvPr id="3" name="Imagem 4" descr="Diagrama, Esquemático&#10;&#10;Descrição gerada automaticamente">
            <a:extLst>
              <a:ext uri="{FF2B5EF4-FFF2-40B4-BE49-F238E27FC236}">
                <a16:creationId xmlns:a16="http://schemas.microsoft.com/office/drawing/2014/main" id="{A68BF0BF-82F8-56E1-A3FA-309F3C430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159" y="1342793"/>
            <a:ext cx="6930976" cy="517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98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Organizations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Serviço gratuito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Gerenciamento centralizado de contas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Faturamento Consolidado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Agrupamento hierárquicos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Possibilita utilizar políticas de controle de serviço (SCPs)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36701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https://docs.aws.amazon.com/pt_br/organizations/latest/userguide/orgs_introduction.html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https://www.youtube.com/watch?v=DkasgrLCKAk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349682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00415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5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Conformidade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e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suporte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19985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681331" y="1343751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Seu negócio pode passar por uma auditoria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endParaRPr lang="pt-BR" sz="5333" b="1" kern="0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FA82D83-3224-0EB8-BDE5-E336D7F85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133" y="2479942"/>
            <a:ext cx="5321737" cy="393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208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681331" y="1343751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Para cada área, existe uma regulação</a:t>
            </a:r>
          </a:p>
        </p:txBody>
      </p:sp>
      <p:pic>
        <p:nvPicPr>
          <p:cNvPr id="2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448B53-5D39-F179-DA11-F867A8763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063" y="2981435"/>
            <a:ext cx="4060496" cy="2200165"/>
          </a:xfrm>
          <a:prstGeom prst="rect">
            <a:avLst/>
          </a:prstGeom>
        </p:spPr>
      </p:pic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7C49DE4-7DA4-33ED-5582-2829ECF94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235" y="2225565"/>
            <a:ext cx="3657600" cy="1828800"/>
          </a:xfrm>
          <a:prstGeom prst="rect">
            <a:avLst/>
          </a:prstGeom>
        </p:spPr>
      </p:pic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DE79F2FE-B850-278D-0E8B-040BF87AA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5585" y="4129691"/>
            <a:ext cx="2540000" cy="2540000"/>
          </a:xfrm>
          <a:prstGeom prst="rect">
            <a:avLst/>
          </a:prstGeom>
        </p:spPr>
      </p:pic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BB436F7E-CE38-DA39-0477-25C32204B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2787" y="3875835"/>
            <a:ext cx="2720428" cy="178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092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Quem é responsável pela conformidade?</a:t>
            </a:r>
          </a:p>
        </p:txBody>
      </p:sp>
      <p:sp>
        <p:nvSpPr>
          <p:cNvPr id="5" name="Balão de Fala: Oval 4">
            <a:extLst>
              <a:ext uri="{FF2B5EF4-FFF2-40B4-BE49-F238E27FC236}">
                <a16:creationId xmlns:a16="http://schemas.microsoft.com/office/drawing/2014/main" id="{02C849F9-E92F-8754-A255-49756BD000AE}"/>
              </a:ext>
            </a:extLst>
          </p:cNvPr>
          <p:cNvSpPr/>
          <p:nvPr/>
        </p:nvSpPr>
        <p:spPr>
          <a:xfrm>
            <a:off x="5739412" y="2439729"/>
            <a:ext cx="4500112" cy="176841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pt-BR" sz="1867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Você ou a AWS ?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8596C4A-D0A5-B367-BA6F-FE29005DC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0" y="4207933"/>
            <a:ext cx="3657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682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Resposta</a:t>
            </a:r>
            <a:endParaRPr lang="en-US" sz="5333" b="1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Arial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ACB11183-949C-B6F1-57F1-6A1B6D982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95" b="4630"/>
          <a:stretch/>
        </p:blipFill>
        <p:spPr>
          <a:xfrm>
            <a:off x="3222623" y="2104799"/>
            <a:ext cx="5753536" cy="347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78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4" y="2380751"/>
            <a:ext cx="10854601" cy="227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O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modelo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 de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responsabilidade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compartilhada</a:t>
            </a:r>
            <a:endParaRPr lang="en-US" sz="5333" b="1" kern="0" err="1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48432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4267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Arial"/>
              </a:rPr>
              <a:t>Conformidade</a:t>
            </a:r>
            <a:r>
              <a:rPr lang="en-US" sz="4267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Arial"/>
              </a:rPr>
              <a:t> é </a:t>
            </a:r>
            <a:r>
              <a:rPr lang="en-US" sz="4267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Arial"/>
              </a:rPr>
              <a:t>responsabilidade</a:t>
            </a:r>
            <a:r>
              <a:rPr lang="en-US" sz="4267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Arial"/>
              </a:rPr>
              <a:t> </a:t>
            </a:r>
            <a:r>
              <a:rPr lang="en-US" sz="4267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Arial"/>
              </a:rPr>
              <a:t>compartilhada</a:t>
            </a:r>
            <a:r>
              <a:rPr lang="en-US" sz="4267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Arial"/>
              </a:rPr>
              <a:t>!</a:t>
            </a:r>
          </a:p>
        </p:txBody>
      </p:sp>
      <p:pic>
        <p:nvPicPr>
          <p:cNvPr id="2" name="Imagem 2" descr="Tabela, Linha do tempo&#10;&#10;Descrição gerada automaticamente">
            <a:extLst>
              <a:ext uri="{FF2B5EF4-FFF2-40B4-BE49-F238E27FC236}">
                <a16:creationId xmlns:a16="http://schemas.microsoft.com/office/drawing/2014/main" id="{9C685969-C42B-A49A-75B3-3293DBADA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396" y="2719896"/>
            <a:ext cx="8511821" cy="321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819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681331" y="1343751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Artifact</a:t>
            </a:r>
          </a:p>
        </p:txBody>
      </p:sp>
      <p:pic>
        <p:nvPicPr>
          <p:cNvPr id="3" name="Picture 6" descr="Word&#10;&#10;Description automatically generated">
            <a:extLst>
              <a:ext uri="{FF2B5EF4-FFF2-40B4-BE49-F238E27FC236}">
                <a16:creationId xmlns:a16="http://schemas.microsoft.com/office/drawing/2014/main" id="{3DB222E1-8354-DCEB-4B51-425D45CD1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924" y="2462048"/>
            <a:ext cx="7730357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24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Artifact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AWS </a:t>
            </a:r>
            <a:r>
              <a:rPr lang="pt-BR" sz="2667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Artifact</a:t>
            </a: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</a:t>
            </a:r>
            <a:r>
              <a:rPr lang="pt-BR" sz="2667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Agreements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AWS </a:t>
            </a:r>
            <a:r>
              <a:rPr lang="pt-BR" sz="2667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Artifact</a:t>
            </a: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Reports</a:t>
            </a:r>
          </a:p>
        </p:txBody>
      </p:sp>
    </p:spTree>
    <p:extLst>
      <p:ext uri="{BB962C8B-B14F-4D97-AF65-F5344CB8AC3E}">
        <p14:creationId xmlns:p14="http://schemas.microsoft.com/office/powerpoint/2010/main" val="22879378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Página</a:t>
            </a: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de </a:t>
            </a:r>
            <a:r>
              <a:rPr lang="en-US" sz="2667" b="1" u="sng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Conformidade</a:t>
            </a: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- https://aws.amazon.com/pt/compliance/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Certificações que a AWS </a:t>
            </a:r>
            <a:r>
              <a:rPr lang="en-US" sz="2667" b="1" u="sng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está</a:t>
            </a: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</a:t>
            </a:r>
            <a:r>
              <a:rPr lang="en-US" sz="2667" b="1" u="sng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em</a:t>
            </a: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</a:t>
            </a:r>
            <a:r>
              <a:rPr lang="en-US" sz="2667" b="1" u="sng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conformidade</a:t>
            </a: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- https://aws.amazon.com/pt/compliance/programs/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AWS Artifact - https://aws.amazon.com/artifact/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Centro de </a:t>
            </a:r>
            <a:r>
              <a:rPr lang="en-US" sz="2667" b="1" u="sng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Conformidade</a:t>
            </a: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- https://aws.amazon.com/compliance/customer-center/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Para que serve o AWS Artifact - https://www.youtube.com/watch?v=WXCBsZhPOyY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52628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4554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6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Serviços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adicionais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8299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WAF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75237" y="1644784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Web </a:t>
            </a:r>
            <a:r>
              <a:rPr lang="pt-BR" sz="2667" kern="0" err="1">
                <a:latin typeface="Calibri"/>
                <a:cs typeface="Calibri"/>
              </a:rPr>
              <a:t>Application</a:t>
            </a:r>
            <a:r>
              <a:rPr lang="pt-BR" sz="2667" kern="0">
                <a:latin typeface="Calibri"/>
                <a:cs typeface="Calibri"/>
              </a:rPr>
              <a:t> Firewall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Tráfego HTTP/HTTPS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Gerenciado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Protege aplicações web contra </a:t>
            </a:r>
            <a:r>
              <a:rPr lang="pt-BR" sz="2667" kern="0" err="1">
                <a:latin typeface="Calibri"/>
                <a:cs typeface="Calibri"/>
              </a:rPr>
              <a:t>exploits</a:t>
            </a:r>
            <a:r>
              <a:rPr lang="pt-BR" sz="2667" kern="0">
                <a:latin typeface="Calibri"/>
                <a:cs typeface="Calibri"/>
              </a:rPr>
              <a:t>, como: SQL </a:t>
            </a:r>
            <a:r>
              <a:rPr lang="pt-BR" sz="2667" kern="0" err="1">
                <a:latin typeface="Calibri"/>
                <a:cs typeface="Calibri"/>
              </a:rPr>
              <a:t>Injection</a:t>
            </a:r>
            <a:r>
              <a:rPr lang="pt-BR" sz="2667" kern="0">
                <a:latin typeface="Calibri"/>
                <a:cs typeface="Calibri"/>
              </a:rPr>
              <a:t>, Cross-site </a:t>
            </a:r>
            <a:r>
              <a:rPr lang="pt-BR" sz="2667" kern="0" err="1">
                <a:latin typeface="Calibri"/>
                <a:cs typeface="Calibri"/>
              </a:rPr>
              <a:t>scripting</a:t>
            </a:r>
            <a:endParaRPr lang="pt-BR" sz="2667" kern="0">
              <a:latin typeface="Calibri"/>
              <a:cs typeface="Calibri"/>
            </a:endParaRP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Regras default e customizadas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Integra nativo com serviços AWS como: ELB, EC2,API Gateway</a:t>
            </a:r>
          </a:p>
        </p:txBody>
      </p:sp>
    </p:spTree>
    <p:extLst>
      <p:ext uri="{BB962C8B-B14F-4D97-AF65-F5344CB8AC3E}">
        <p14:creationId xmlns:p14="http://schemas.microsoft.com/office/powerpoint/2010/main" val="39995831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WAF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86AC68A6-170F-5494-4DE3-97F44E6C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0" y="1502915"/>
            <a:ext cx="4411133" cy="50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690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Ataques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DDoS</a:t>
            </a:r>
            <a:endParaRPr lang="en-US" sz="1867" kern="0" err="1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6" descr="Diagram&#10;&#10;Description automatically generated">
            <a:extLst>
              <a:ext uri="{FF2B5EF4-FFF2-40B4-BE49-F238E27FC236}">
                <a16:creationId xmlns:a16="http://schemas.microsoft.com/office/drawing/2014/main" id="{B67DEF57-8CB7-2012-0003-48FBF8985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131" y="1710132"/>
            <a:ext cx="7467600" cy="498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757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Shield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Serviço gerenciado de proteção contra </a:t>
            </a:r>
            <a:r>
              <a:rPr lang="pt-BR" sz="2667" kern="0" err="1">
                <a:latin typeface="Calibri"/>
                <a:cs typeface="Calibri"/>
              </a:rPr>
              <a:t>DDoS</a:t>
            </a:r>
            <a:r>
              <a:rPr lang="pt-BR" sz="2667" kern="0">
                <a:latin typeface="Calibri"/>
                <a:cs typeface="Calibri"/>
              </a:rPr>
              <a:t> para proteger aplicações que rodam na AWS</a:t>
            </a:r>
            <a:endParaRPr lang="en-US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Categoria Standard e </a:t>
            </a:r>
            <a:r>
              <a:rPr lang="pt-BR" sz="2667" kern="0" err="1">
                <a:latin typeface="Calibri"/>
                <a:cs typeface="Calibri"/>
              </a:rPr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val="3473814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Quem é responsável pela segurança ?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80DA6ADD-D539-61DE-6A5B-F5E529558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077" y="3917830"/>
            <a:ext cx="1480868" cy="1480868"/>
          </a:xfrm>
          <a:prstGeom prst="rect">
            <a:avLst/>
          </a:prstGeom>
        </p:spPr>
      </p:pic>
      <p:sp>
        <p:nvSpPr>
          <p:cNvPr id="5" name="Balão de Fala: Oval 4">
            <a:extLst>
              <a:ext uri="{FF2B5EF4-FFF2-40B4-BE49-F238E27FC236}">
                <a16:creationId xmlns:a16="http://schemas.microsoft.com/office/drawing/2014/main" id="{02C849F9-E92F-8754-A255-49756BD000AE}"/>
              </a:ext>
            </a:extLst>
          </p:cNvPr>
          <p:cNvSpPr/>
          <p:nvPr/>
        </p:nvSpPr>
        <p:spPr>
          <a:xfrm>
            <a:off x="5205136" y="1993039"/>
            <a:ext cx="4500112" cy="176841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pt-BR" sz="1867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Você ou a AWS ?</a:t>
            </a:r>
          </a:p>
        </p:txBody>
      </p:sp>
    </p:spTree>
    <p:extLst>
      <p:ext uri="{BB962C8B-B14F-4D97-AF65-F5344CB8AC3E}">
        <p14:creationId xmlns:p14="http://schemas.microsoft.com/office/powerpoint/2010/main" val="29202405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Shield Standard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Sem custo adicional</a:t>
            </a:r>
            <a:endParaRPr lang="en-US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Proteção contra ataques </a:t>
            </a:r>
            <a:r>
              <a:rPr lang="pt-BR" sz="2667" kern="0" err="1">
                <a:latin typeface="Calibri"/>
                <a:cs typeface="Calibri"/>
              </a:rPr>
              <a:t>DDoS</a:t>
            </a:r>
            <a:r>
              <a:rPr lang="pt-BR" sz="2667" kern="0">
                <a:latin typeface="Calibri"/>
                <a:cs typeface="Calibri"/>
              </a:rPr>
              <a:t> mais comuns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Usa técnicas de análise para detectar tráfego mal intencionado em tempo real </a:t>
            </a:r>
          </a:p>
        </p:txBody>
      </p:sp>
    </p:spTree>
    <p:extLst>
      <p:ext uri="{BB962C8B-B14F-4D97-AF65-F5344CB8AC3E}">
        <p14:creationId xmlns:p14="http://schemas.microsoft.com/office/powerpoint/2010/main" val="41029609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Shield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Advanced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Serviço pago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Fornece diagnósticos detalhados de ataques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Fornece proteção para ataques mais elaborados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Fornece integração com AWS WAF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Equipe de suporte</a:t>
            </a:r>
          </a:p>
        </p:txBody>
      </p:sp>
    </p:spTree>
    <p:extLst>
      <p:ext uri="{BB962C8B-B14F-4D97-AF65-F5344CB8AC3E}">
        <p14:creationId xmlns:p14="http://schemas.microsoft.com/office/powerpoint/2010/main" val="18097880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Amazon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Inspector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65829" y="1983450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Ferramenta de segurança</a:t>
            </a:r>
            <a:endParaRPr lang="en-US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Serviço gerenciado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Verifica atualização mediante vulnerabilidades descobertas por CVE, CIS Benchmark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Ajuda em processos de auditoria</a:t>
            </a:r>
          </a:p>
        </p:txBody>
      </p:sp>
    </p:spTree>
    <p:extLst>
      <p:ext uri="{BB962C8B-B14F-4D97-AF65-F5344CB8AC3E}">
        <p14:creationId xmlns:p14="http://schemas.microsoft.com/office/powerpoint/2010/main" val="21499128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Amazon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Inspector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1CC10C2-0392-668F-970D-DDF23EF09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27" r="127" b="338"/>
          <a:stretch/>
        </p:blipFill>
        <p:spPr>
          <a:xfrm>
            <a:off x="1908054" y="2439727"/>
            <a:ext cx="8105439" cy="259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166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Amazon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GuardDuty</a:t>
            </a:r>
            <a:endParaRPr lang="en-US" sz="5333" b="1" kern="0" err="1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3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F18A5F19-8E1F-F45B-BF8E-966E42FB9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855" y="2407795"/>
            <a:ext cx="8360979" cy="282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633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Amazon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GuardDuty</a:t>
            </a:r>
            <a:endParaRPr lang="en-US" sz="5333" b="1" kern="0" err="1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65829" y="1983450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Detecção inteligente de ameaças no ambiente AWS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Analisa e processa diversas fontes de dados para monitorar a infraestrutura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Fontes: Logs DNS, VPC, Eventos </a:t>
            </a:r>
            <a:r>
              <a:rPr lang="pt-BR" sz="2667" kern="0" err="1">
                <a:latin typeface="Calibri"/>
                <a:cs typeface="Calibri"/>
              </a:rPr>
              <a:t>CLoudTrail</a:t>
            </a:r>
            <a:r>
              <a:rPr lang="pt-BR" sz="2667" kern="0">
                <a:latin typeface="Calibri"/>
                <a:cs typeface="Calibri"/>
              </a:rPr>
              <a:t>, registros no S3, dados em volumes EBS, atividades de login do RDS entre outras</a:t>
            </a:r>
            <a:endParaRPr lang="pt-BR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Usa </a:t>
            </a:r>
            <a:r>
              <a:rPr lang="pt-BR" sz="2667" kern="0" err="1">
                <a:latin typeface="Calibri"/>
                <a:cs typeface="Calibri"/>
              </a:rPr>
              <a:t>Machine</a:t>
            </a:r>
            <a:r>
              <a:rPr lang="pt-BR" sz="2667" kern="0">
                <a:latin typeface="Calibri"/>
                <a:cs typeface="Calibri"/>
              </a:rPr>
              <a:t> Learning para prever atividades inesperadas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99471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Amazon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GuardDuty</a:t>
            </a:r>
            <a:endParaRPr lang="en-US" sz="5333" b="1" kern="0" err="1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2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0FA889F-7B5E-771F-7C4F-16D1FBC8D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785" y="2152790"/>
            <a:ext cx="6530427" cy="406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769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AWS Shield - https://aws.amazon.com/pt/shield/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AWS WAF - https://aws.amazon.com/pt/waf/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Amazon Inspector - https://aws.amazon.com/inspector/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O que é Amazon Inspector - https://www.youtube.com/watch?v=wlQmeyZrYJk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Amazon </a:t>
            </a:r>
            <a:r>
              <a:rPr lang="en-US" sz="2667" b="1" u="sng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GuardDuty</a:t>
            </a: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- https://docs.aws.amazon.com/pt_br/guardduty/latest/ug/what-is-guardduty.html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659361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0731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Resposta</a:t>
            </a:r>
            <a:endParaRPr lang="en-US" sz="5333" b="1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Arial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ACB11183-949C-B6F1-57F1-6A1B6D982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95" b="4630"/>
          <a:stretch/>
        </p:blipFill>
        <p:spPr>
          <a:xfrm>
            <a:off x="3222623" y="2104799"/>
            <a:ext cx="5753536" cy="347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32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responsabilidade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compartilhada</a:t>
            </a:r>
            <a:endParaRPr lang="en-US" sz="5333" b="1" kern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Arial"/>
            </a:endParaRPr>
          </a:p>
        </p:txBody>
      </p:sp>
      <p:pic>
        <p:nvPicPr>
          <p:cNvPr id="2" name="Imagem 2" descr="Tabela, Linha do tempo&#10;&#10;Descrição gerada automaticamente">
            <a:extLst>
              <a:ext uri="{FF2B5EF4-FFF2-40B4-BE49-F238E27FC236}">
                <a16:creationId xmlns:a16="http://schemas.microsoft.com/office/drawing/2014/main" id="{9C685969-C42B-A49A-75B3-3293DBADA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396" y="2719896"/>
            <a:ext cx="8511821" cy="321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753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1696</Words>
  <Application>Microsoft Office PowerPoint</Application>
  <PresentationFormat>Widescreen</PresentationFormat>
  <Paragraphs>268</Paragraphs>
  <Slides>78</Slides>
  <Notes>77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78</vt:i4>
      </vt:variant>
    </vt:vector>
  </HeadingPairs>
  <TitlesOfParts>
    <vt:vector size="80" baseType="lpstr">
      <vt:lpstr>Tema do Office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Renato Seabra</dc:creator>
  <cp:lastModifiedBy>Renato Seabra</cp:lastModifiedBy>
  <cp:revision>2</cp:revision>
  <dcterms:created xsi:type="dcterms:W3CDTF">2023-04-05T12:46:52Z</dcterms:created>
  <dcterms:modified xsi:type="dcterms:W3CDTF">2023-04-27T14:46:15Z</dcterms:modified>
</cp:coreProperties>
</file>